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8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0" r:id="rId21"/>
    <p:sldId id="282" r:id="rId22"/>
    <p:sldId id="285" r:id="rId23"/>
    <p:sldId id="291" r:id="rId24"/>
    <p:sldId id="286" r:id="rId25"/>
    <p:sldId id="287" r:id="rId26"/>
    <p:sldId id="292" r:id="rId27"/>
    <p:sldId id="293" r:id="rId28"/>
    <p:sldId id="289" r:id="rId29"/>
    <p:sldId id="290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7AB"/>
    <a:srgbClr val="3773D5"/>
    <a:srgbClr val="2457E8"/>
    <a:srgbClr val="1D468F"/>
    <a:srgbClr val="2253AA"/>
    <a:srgbClr val="2457B2"/>
    <a:srgbClr val="245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77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B62F9-9BD5-48B5-9D28-DA1BF754BD52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29747DE0-D7C9-4010-84A4-364F9871D96C}">
      <dgm:prSet phldrT="[Text]"/>
      <dgm:spPr/>
      <dgm:t>
        <a:bodyPr/>
        <a:lstStyle/>
        <a:p>
          <a:r>
            <a:rPr lang="en-US" dirty="0" smtClean="0"/>
            <a:t>PROBLEM</a:t>
          </a:r>
          <a:endParaRPr lang="en-US" dirty="0"/>
        </a:p>
      </dgm:t>
    </dgm:pt>
    <dgm:pt modelId="{21D43A37-5816-402C-9E57-5AF754A94585}" type="parTrans" cxnId="{99A5B128-E990-4234-BDE4-D60241AC582C}">
      <dgm:prSet/>
      <dgm:spPr/>
      <dgm:t>
        <a:bodyPr/>
        <a:lstStyle/>
        <a:p>
          <a:endParaRPr lang="en-US"/>
        </a:p>
      </dgm:t>
    </dgm:pt>
    <dgm:pt modelId="{39859F68-B3B6-48E8-BA2A-9EC7D8E88FB9}" type="sibTrans" cxnId="{99A5B128-E990-4234-BDE4-D60241AC582C}">
      <dgm:prSet/>
      <dgm:spPr/>
      <dgm:t>
        <a:bodyPr/>
        <a:lstStyle/>
        <a:p>
          <a:endParaRPr lang="en-US"/>
        </a:p>
      </dgm:t>
    </dgm:pt>
    <dgm:pt modelId="{796D66E1-785B-4A4F-BBA7-D7979015AF98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68FAAE49-3A9F-4E8E-8DE6-0C8D0682CF84}" type="parTrans" cxnId="{EED87ECE-62D3-4B3E-B0CE-1DC41764D78B}">
      <dgm:prSet/>
      <dgm:spPr/>
      <dgm:t>
        <a:bodyPr/>
        <a:lstStyle/>
        <a:p>
          <a:endParaRPr lang="en-US"/>
        </a:p>
      </dgm:t>
    </dgm:pt>
    <dgm:pt modelId="{9DE83F22-F63F-46FE-82CC-A0C20A34DA51}" type="sibTrans" cxnId="{EED87ECE-62D3-4B3E-B0CE-1DC41764D78B}">
      <dgm:prSet/>
      <dgm:spPr/>
      <dgm:t>
        <a:bodyPr/>
        <a:lstStyle/>
        <a:p>
          <a:endParaRPr lang="en-US"/>
        </a:p>
      </dgm:t>
    </dgm:pt>
    <dgm:pt modelId="{C637CCD6-51E4-4CDE-A1A1-4AEC500D8FB0}">
      <dgm:prSet phldrT="[Text]"/>
      <dgm:spPr/>
      <dgm:t>
        <a:bodyPr/>
        <a:lstStyle/>
        <a:p>
          <a:r>
            <a:rPr lang="en-US" dirty="0" smtClean="0"/>
            <a:t>SOLUTION</a:t>
          </a:r>
          <a:endParaRPr lang="en-US" dirty="0"/>
        </a:p>
      </dgm:t>
    </dgm:pt>
    <dgm:pt modelId="{1A603491-61A7-478F-BF88-02696B5AB65F}" type="parTrans" cxnId="{74B3CBB4-4AA7-4985-A449-CC8A6F654241}">
      <dgm:prSet/>
      <dgm:spPr/>
      <dgm:t>
        <a:bodyPr/>
        <a:lstStyle/>
        <a:p>
          <a:endParaRPr lang="en-US"/>
        </a:p>
      </dgm:t>
    </dgm:pt>
    <dgm:pt modelId="{178A143C-10EC-4A8A-9F2D-636CA26A2CF9}" type="sibTrans" cxnId="{74B3CBB4-4AA7-4985-A449-CC8A6F654241}">
      <dgm:prSet/>
      <dgm:spPr/>
      <dgm:t>
        <a:bodyPr/>
        <a:lstStyle/>
        <a:p>
          <a:endParaRPr lang="en-US"/>
        </a:p>
      </dgm:t>
    </dgm:pt>
    <dgm:pt modelId="{886F5E6A-5270-40F9-872A-301474C4D91F}" type="pres">
      <dgm:prSet presAssocID="{169B62F9-9BD5-48B5-9D28-DA1BF754BD52}" presName="CompostProcess" presStyleCnt="0">
        <dgm:presLayoutVars>
          <dgm:dir/>
          <dgm:resizeHandles val="exact"/>
        </dgm:presLayoutVars>
      </dgm:prSet>
      <dgm:spPr/>
    </dgm:pt>
    <dgm:pt modelId="{7D236A44-3E33-427C-8C3E-0A91AB26CC42}" type="pres">
      <dgm:prSet presAssocID="{169B62F9-9BD5-48B5-9D28-DA1BF754BD52}" presName="arrow" presStyleLbl="bgShp" presStyleIdx="0" presStyleCnt="1"/>
      <dgm:spPr/>
    </dgm:pt>
    <dgm:pt modelId="{9C056B92-937A-4584-A697-374BC41474F9}" type="pres">
      <dgm:prSet presAssocID="{169B62F9-9BD5-48B5-9D28-DA1BF754BD52}" presName="linearProcess" presStyleCnt="0"/>
      <dgm:spPr/>
    </dgm:pt>
    <dgm:pt modelId="{F7D8E41A-0AD1-4A2D-847B-F3FB84FB45F3}" type="pres">
      <dgm:prSet presAssocID="{29747DE0-D7C9-4010-84A4-364F9871D9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AE69B-E6ED-4207-B41B-EA27B20371E8}" type="pres">
      <dgm:prSet presAssocID="{39859F68-B3B6-48E8-BA2A-9EC7D8E88FB9}" presName="sibTrans" presStyleCnt="0"/>
      <dgm:spPr/>
    </dgm:pt>
    <dgm:pt modelId="{A9EC1752-B87B-46C3-8BA9-524789307DFF}" type="pres">
      <dgm:prSet presAssocID="{796D66E1-785B-4A4F-BBA7-D7979015AF9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9C20B-0696-414C-B689-E01F80A4BC14}" type="pres">
      <dgm:prSet presAssocID="{9DE83F22-F63F-46FE-82CC-A0C20A34DA51}" presName="sibTrans" presStyleCnt="0"/>
      <dgm:spPr/>
    </dgm:pt>
    <dgm:pt modelId="{63F45A00-05B4-4AEA-AFDF-C5CCB424AFC1}" type="pres">
      <dgm:prSet presAssocID="{C637CCD6-51E4-4CDE-A1A1-4AEC500D8F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19887F-28DA-4C71-B331-B41CEFF8EDB5}" type="presOf" srcId="{29747DE0-D7C9-4010-84A4-364F9871D96C}" destId="{F7D8E41A-0AD1-4A2D-847B-F3FB84FB45F3}" srcOrd="0" destOrd="0" presId="urn:microsoft.com/office/officeart/2005/8/layout/hProcess9"/>
    <dgm:cxn modelId="{74B3CBB4-4AA7-4985-A449-CC8A6F654241}" srcId="{169B62F9-9BD5-48B5-9D28-DA1BF754BD52}" destId="{C637CCD6-51E4-4CDE-A1A1-4AEC500D8FB0}" srcOrd="2" destOrd="0" parTransId="{1A603491-61A7-478F-BF88-02696B5AB65F}" sibTransId="{178A143C-10EC-4A8A-9F2D-636CA26A2CF9}"/>
    <dgm:cxn modelId="{3B9F75C9-1DE4-43D7-AA67-B11C532103B1}" type="presOf" srcId="{169B62F9-9BD5-48B5-9D28-DA1BF754BD52}" destId="{886F5E6A-5270-40F9-872A-301474C4D91F}" srcOrd="0" destOrd="0" presId="urn:microsoft.com/office/officeart/2005/8/layout/hProcess9"/>
    <dgm:cxn modelId="{A79C1A0C-0AB7-4BE3-8E5D-3BDDF8C36BED}" type="presOf" srcId="{C637CCD6-51E4-4CDE-A1A1-4AEC500D8FB0}" destId="{63F45A00-05B4-4AEA-AFDF-C5CCB424AFC1}" srcOrd="0" destOrd="0" presId="urn:microsoft.com/office/officeart/2005/8/layout/hProcess9"/>
    <dgm:cxn modelId="{99A5B128-E990-4234-BDE4-D60241AC582C}" srcId="{169B62F9-9BD5-48B5-9D28-DA1BF754BD52}" destId="{29747DE0-D7C9-4010-84A4-364F9871D96C}" srcOrd="0" destOrd="0" parTransId="{21D43A37-5816-402C-9E57-5AF754A94585}" sibTransId="{39859F68-B3B6-48E8-BA2A-9EC7D8E88FB9}"/>
    <dgm:cxn modelId="{EED87ECE-62D3-4B3E-B0CE-1DC41764D78B}" srcId="{169B62F9-9BD5-48B5-9D28-DA1BF754BD52}" destId="{796D66E1-785B-4A4F-BBA7-D7979015AF98}" srcOrd="1" destOrd="0" parTransId="{68FAAE49-3A9F-4E8E-8DE6-0C8D0682CF84}" sibTransId="{9DE83F22-F63F-46FE-82CC-A0C20A34DA51}"/>
    <dgm:cxn modelId="{4C880EDC-6046-478D-94B3-A72D252285BB}" type="presOf" srcId="{796D66E1-785B-4A4F-BBA7-D7979015AF98}" destId="{A9EC1752-B87B-46C3-8BA9-524789307DFF}" srcOrd="0" destOrd="0" presId="urn:microsoft.com/office/officeart/2005/8/layout/hProcess9"/>
    <dgm:cxn modelId="{03053FA1-C7E8-4F15-8837-D366762A2BAC}" type="presParOf" srcId="{886F5E6A-5270-40F9-872A-301474C4D91F}" destId="{7D236A44-3E33-427C-8C3E-0A91AB26CC42}" srcOrd="0" destOrd="0" presId="urn:microsoft.com/office/officeart/2005/8/layout/hProcess9"/>
    <dgm:cxn modelId="{773DE834-2352-454B-A2C0-511DA8AA74AA}" type="presParOf" srcId="{886F5E6A-5270-40F9-872A-301474C4D91F}" destId="{9C056B92-937A-4584-A697-374BC41474F9}" srcOrd="1" destOrd="0" presId="urn:microsoft.com/office/officeart/2005/8/layout/hProcess9"/>
    <dgm:cxn modelId="{EC898D56-AA7F-4EDB-BDAB-95C72B4CA64C}" type="presParOf" srcId="{9C056B92-937A-4584-A697-374BC41474F9}" destId="{F7D8E41A-0AD1-4A2D-847B-F3FB84FB45F3}" srcOrd="0" destOrd="0" presId="urn:microsoft.com/office/officeart/2005/8/layout/hProcess9"/>
    <dgm:cxn modelId="{7DDC79B3-489F-4D96-8695-B55C12127CD4}" type="presParOf" srcId="{9C056B92-937A-4584-A697-374BC41474F9}" destId="{939AE69B-E6ED-4207-B41B-EA27B20371E8}" srcOrd="1" destOrd="0" presId="urn:microsoft.com/office/officeart/2005/8/layout/hProcess9"/>
    <dgm:cxn modelId="{6173E79F-A59B-4150-B6F2-1FD3C1615450}" type="presParOf" srcId="{9C056B92-937A-4584-A697-374BC41474F9}" destId="{A9EC1752-B87B-46C3-8BA9-524789307DFF}" srcOrd="2" destOrd="0" presId="urn:microsoft.com/office/officeart/2005/8/layout/hProcess9"/>
    <dgm:cxn modelId="{799D2009-BF7F-4F92-9F94-BAC5F7189AA0}" type="presParOf" srcId="{9C056B92-937A-4584-A697-374BC41474F9}" destId="{7C69C20B-0696-414C-B689-E01F80A4BC14}" srcOrd="3" destOrd="0" presId="urn:microsoft.com/office/officeart/2005/8/layout/hProcess9"/>
    <dgm:cxn modelId="{9A68F8B3-0169-40EF-83DC-AE3108768AC4}" type="presParOf" srcId="{9C056B92-937A-4584-A697-374BC41474F9}" destId="{63F45A00-05B4-4AEA-AFDF-C5CCB424AF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B62F9-9BD5-48B5-9D28-DA1BF754BD52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29747DE0-D7C9-4010-84A4-364F9871D96C}">
      <dgm:prSet phldrT="[Text]"/>
      <dgm:spPr/>
      <dgm:t>
        <a:bodyPr/>
        <a:lstStyle/>
        <a:p>
          <a:r>
            <a:rPr lang="en-US" dirty="0" smtClean="0"/>
            <a:t>PROBLEM</a:t>
          </a:r>
          <a:endParaRPr lang="en-US" dirty="0"/>
        </a:p>
      </dgm:t>
    </dgm:pt>
    <dgm:pt modelId="{21D43A37-5816-402C-9E57-5AF754A94585}" type="parTrans" cxnId="{99A5B128-E990-4234-BDE4-D60241AC582C}">
      <dgm:prSet/>
      <dgm:spPr/>
      <dgm:t>
        <a:bodyPr/>
        <a:lstStyle/>
        <a:p>
          <a:endParaRPr lang="en-US"/>
        </a:p>
      </dgm:t>
    </dgm:pt>
    <dgm:pt modelId="{39859F68-B3B6-48E8-BA2A-9EC7D8E88FB9}" type="sibTrans" cxnId="{99A5B128-E990-4234-BDE4-D60241AC582C}">
      <dgm:prSet/>
      <dgm:spPr/>
      <dgm:t>
        <a:bodyPr/>
        <a:lstStyle/>
        <a:p>
          <a:endParaRPr lang="en-US"/>
        </a:p>
      </dgm:t>
    </dgm:pt>
    <dgm:pt modelId="{796D66E1-785B-4A4F-BBA7-D7979015AF98}">
      <dgm:prSet phldrT="[Text]"/>
      <dgm:spPr/>
      <dgm:t>
        <a:bodyPr/>
        <a:lstStyle/>
        <a:p>
          <a:r>
            <a:rPr lang="en-US" dirty="0" smtClean="0"/>
            <a:t>Economic Impact</a:t>
          </a:r>
          <a:endParaRPr lang="en-US" dirty="0"/>
        </a:p>
      </dgm:t>
    </dgm:pt>
    <dgm:pt modelId="{68FAAE49-3A9F-4E8E-8DE6-0C8D0682CF84}" type="parTrans" cxnId="{EED87ECE-62D3-4B3E-B0CE-1DC41764D78B}">
      <dgm:prSet/>
      <dgm:spPr/>
      <dgm:t>
        <a:bodyPr/>
        <a:lstStyle/>
        <a:p>
          <a:endParaRPr lang="en-US"/>
        </a:p>
      </dgm:t>
    </dgm:pt>
    <dgm:pt modelId="{9DE83F22-F63F-46FE-82CC-A0C20A34DA51}" type="sibTrans" cxnId="{EED87ECE-62D3-4B3E-B0CE-1DC41764D78B}">
      <dgm:prSet/>
      <dgm:spPr/>
      <dgm:t>
        <a:bodyPr/>
        <a:lstStyle/>
        <a:p>
          <a:endParaRPr lang="en-US"/>
        </a:p>
      </dgm:t>
    </dgm:pt>
    <dgm:pt modelId="{C637CCD6-51E4-4CDE-A1A1-4AEC500D8FB0}">
      <dgm:prSet phldrT="[Text]"/>
      <dgm:spPr/>
      <dgm:t>
        <a:bodyPr/>
        <a:lstStyle/>
        <a:p>
          <a:r>
            <a:rPr lang="en-US" dirty="0" smtClean="0"/>
            <a:t>Policy Change</a:t>
          </a:r>
          <a:endParaRPr lang="en-US" dirty="0"/>
        </a:p>
      </dgm:t>
    </dgm:pt>
    <dgm:pt modelId="{1A603491-61A7-478F-BF88-02696B5AB65F}" type="parTrans" cxnId="{74B3CBB4-4AA7-4985-A449-CC8A6F654241}">
      <dgm:prSet/>
      <dgm:spPr/>
      <dgm:t>
        <a:bodyPr/>
        <a:lstStyle/>
        <a:p>
          <a:endParaRPr lang="en-US"/>
        </a:p>
      </dgm:t>
    </dgm:pt>
    <dgm:pt modelId="{178A143C-10EC-4A8A-9F2D-636CA26A2CF9}" type="sibTrans" cxnId="{74B3CBB4-4AA7-4985-A449-CC8A6F654241}">
      <dgm:prSet/>
      <dgm:spPr/>
      <dgm:t>
        <a:bodyPr/>
        <a:lstStyle/>
        <a:p>
          <a:endParaRPr lang="en-US"/>
        </a:p>
      </dgm:t>
    </dgm:pt>
    <dgm:pt modelId="{886F5E6A-5270-40F9-872A-301474C4D91F}" type="pres">
      <dgm:prSet presAssocID="{169B62F9-9BD5-48B5-9D28-DA1BF754BD52}" presName="CompostProcess" presStyleCnt="0">
        <dgm:presLayoutVars>
          <dgm:dir/>
          <dgm:resizeHandles val="exact"/>
        </dgm:presLayoutVars>
      </dgm:prSet>
      <dgm:spPr/>
    </dgm:pt>
    <dgm:pt modelId="{7D236A44-3E33-427C-8C3E-0A91AB26CC42}" type="pres">
      <dgm:prSet presAssocID="{169B62F9-9BD5-48B5-9D28-DA1BF754BD52}" presName="arrow" presStyleLbl="bgShp" presStyleIdx="0" presStyleCnt="1"/>
      <dgm:spPr/>
    </dgm:pt>
    <dgm:pt modelId="{9C056B92-937A-4584-A697-374BC41474F9}" type="pres">
      <dgm:prSet presAssocID="{169B62F9-9BD5-48B5-9D28-DA1BF754BD52}" presName="linearProcess" presStyleCnt="0"/>
      <dgm:spPr/>
    </dgm:pt>
    <dgm:pt modelId="{F7D8E41A-0AD1-4A2D-847B-F3FB84FB45F3}" type="pres">
      <dgm:prSet presAssocID="{29747DE0-D7C9-4010-84A4-364F9871D9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AE69B-E6ED-4207-B41B-EA27B20371E8}" type="pres">
      <dgm:prSet presAssocID="{39859F68-B3B6-48E8-BA2A-9EC7D8E88FB9}" presName="sibTrans" presStyleCnt="0"/>
      <dgm:spPr/>
    </dgm:pt>
    <dgm:pt modelId="{A9EC1752-B87B-46C3-8BA9-524789307DFF}" type="pres">
      <dgm:prSet presAssocID="{796D66E1-785B-4A4F-BBA7-D7979015AF9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9C20B-0696-414C-B689-E01F80A4BC14}" type="pres">
      <dgm:prSet presAssocID="{9DE83F22-F63F-46FE-82CC-A0C20A34DA51}" presName="sibTrans" presStyleCnt="0"/>
      <dgm:spPr/>
    </dgm:pt>
    <dgm:pt modelId="{63F45A00-05B4-4AEA-AFDF-C5CCB424AFC1}" type="pres">
      <dgm:prSet presAssocID="{C637CCD6-51E4-4CDE-A1A1-4AEC500D8F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84B7F2-EC82-4536-82B4-F4ECB61EC25B}" type="presOf" srcId="{29747DE0-D7C9-4010-84A4-364F9871D96C}" destId="{F7D8E41A-0AD1-4A2D-847B-F3FB84FB45F3}" srcOrd="0" destOrd="0" presId="urn:microsoft.com/office/officeart/2005/8/layout/hProcess9"/>
    <dgm:cxn modelId="{1C6C91A7-2F29-443D-B495-11492FC8330E}" type="presOf" srcId="{169B62F9-9BD5-48B5-9D28-DA1BF754BD52}" destId="{886F5E6A-5270-40F9-872A-301474C4D91F}" srcOrd="0" destOrd="0" presId="urn:microsoft.com/office/officeart/2005/8/layout/hProcess9"/>
    <dgm:cxn modelId="{74B3CBB4-4AA7-4985-A449-CC8A6F654241}" srcId="{169B62F9-9BD5-48B5-9D28-DA1BF754BD52}" destId="{C637CCD6-51E4-4CDE-A1A1-4AEC500D8FB0}" srcOrd="2" destOrd="0" parTransId="{1A603491-61A7-478F-BF88-02696B5AB65F}" sibTransId="{178A143C-10EC-4A8A-9F2D-636CA26A2CF9}"/>
    <dgm:cxn modelId="{99A5B128-E990-4234-BDE4-D60241AC582C}" srcId="{169B62F9-9BD5-48B5-9D28-DA1BF754BD52}" destId="{29747DE0-D7C9-4010-84A4-364F9871D96C}" srcOrd="0" destOrd="0" parTransId="{21D43A37-5816-402C-9E57-5AF754A94585}" sibTransId="{39859F68-B3B6-48E8-BA2A-9EC7D8E88FB9}"/>
    <dgm:cxn modelId="{EED87ECE-62D3-4B3E-B0CE-1DC41764D78B}" srcId="{169B62F9-9BD5-48B5-9D28-DA1BF754BD52}" destId="{796D66E1-785B-4A4F-BBA7-D7979015AF98}" srcOrd="1" destOrd="0" parTransId="{68FAAE49-3A9F-4E8E-8DE6-0C8D0682CF84}" sibTransId="{9DE83F22-F63F-46FE-82CC-A0C20A34DA51}"/>
    <dgm:cxn modelId="{397794DA-1DE1-4B92-AE95-D33D5EB42896}" type="presOf" srcId="{796D66E1-785B-4A4F-BBA7-D7979015AF98}" destId="{A9EC1752-B87B-46C3-8BA9-524789307DFF}" srcOrd="0" destOrd="0" presId="urn:microsoft.com/office/officeart/2005/8/layout/hProcess9"/>
    <dgm:cxn modelId="{982C25BF-5D47-4832-BEBB-A897AAB27BB6}" type="presOf" srcId="{C637CCD6-51E4-4CDE-A1A1-4AEC500D8FB0}" destId="{63F45A00-05B4-4AEA-AFDF-C5CCB424AFC1}" srcOrd="0" destOrd="0" presId="urn:microsoft.com/office/officeart/2005/8/layout/hProcess9"/>
    <dgm:cxn modelId="{85B75352-FDD9-4BD5-A078-AA5F1DC9944B}" type="presParOf" srcId="{886F5E6A-5270-40F9-872A-301474C4D91F}" destId="{7D236A44-3E33-427C-8C3E-0A91AB26CC42}" srcOrd="0" destOrd="0" presId="urn:microsoft.com/office/officeart/2005/8/layout/hProcess9"/>
    <dgm:cxn modelId="{4F366D40-C3FA-4A6C-AD26-DC1EEFCB47B5}" type="presParOf" srcId="{886F5E6A-5270-40F9-872A-301474C4D91F}" destId="{9C056B92-937A-4584-A697-374BC41474F9}" srcOrd="1" destOrd="0" presId="urn:microsoft.com/office/officeart/2005/8/layout/hProcess9"/>
    <dgm:cxn modelId="{4EDF052D-9C38-4066-A30E-D0FC180D0B7A}" type="presParOf" srcId="{9C056B92-937A-4584-A697-374BC41474F9}" destId="{F7D8E41A-0AD1-4A2D-847B-F3FB84FB45F3}" srcOrd="0" destOrd="0" presId="urn:microsoft.com/office/officeart/2005/8/layout/hProcess9"/>
    <dgm:cxn modelId="{5E873F22-FE96-4B83-8353-8DBDF3C93297}" type="presParOf" srcId="{9C056B92-937A-4584-A697-374BC41474F9}" destId="{939AE69B-E6ED-4207-B41B-EA27B20371E8}" srcOrd="1" destOrd="0" presId="urn:microsoft.com/office/officeart/2005/8/layout/hProcess9"/>
    <dgm:cxn modelId="{D6E2498D-EF03-4EC8-A139-726F0FA31C4A}" type="presParOf" srcId="{9C056B92-937A-4584-A697-374BC41474F9}" destId="{A9EC1752-B87B-46C3-8BA9-524789307DFF}" srcOrd="2" destOrd="0" presId="urn:microsoft.com/office/officeart/2005/8/layout/hProcess9"/>
    <dgm:cxn modelId="{58B79669-E602-44D7-B5EA-F3A5C7E93CD4}" type="presParOf" srcId="{9C056B92-937A-4584-A697-374BC41474F9}" destId="{7C69C20B-0696-414C-B689-E01F80A4BC14}" srcOrd="3" destOrd="0" presId="urn:microsoft.com/office/officeart/2005/8/layout/hProcess9"/>
    <dgm:cxn modelId="{D8C58508-78EA-4C4E-A328-E76588E72EE6}" type="presParOf" srcId="{9C056B92-937A-4584-A697-374BC41474F9}" destId="{63F45A00-05B4-4AEA-AFDF-C5CCB424AF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36A44-3E33-427C-8C3E-0A91AB26CC42}">
      <dsp:nvSpPr>
        <dsp:cNvPr id="0" name=""/>
        <dsp:cNvSpPr/>
      </dsp:nvSpPr>
      <dsp:spPr>
        <a:xfrm>
          <a:off x="637817" y="0"/>
          <a:ext cx="7228602" cy="4572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8E41A-0AD1-4A2D-847B-F3FB84FB45F3}">
      <dsp:nvSpPr>
        <dsp:cNvPr id="0" name=""/>
        <dsp:cNvSpPr/>
      </dsp:nvSpPr>
      <dsp:spPr>
        <a:xfrm>
          <a:off x="5673" y="1371599"/>
          <a:ext cx="2679536" cy="182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PROBLEM</a:t>
          </a:r>
          <a:endParaRPr lang="en-US" sz="3400" kern="1200" dirty="0"/>
        </a:p>
      </dsp:txBody>
      <dsp:txXfrm>
        <a:off x="94948" y="1460874"/>
        <a:ext cx="2500986" cy="1650250"/>
      </dsp:txXfrm>
    </dsp:sp>
    <dsp:sp modelId="{A9EC1752-B87B-46C3-8BA9-524789307DFF}">
      <dsp:nvSpPr>
        <dsp:cNvPr id="0" name=""/>
        <dsp:cNvSpPr/>
      </dsp:nvSpPr>
      <dsp:spPr>
        <a:xfrm>
          <a:off x="2912350" y="1371599"/>
          <a:ext cx="2679536" cy="182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IMPACT</a:t>
          </a:r>
          <a:endParaRPr lang="en-US" sz="3400" kern="1200" dirty="0"/>
        </a:p>
      </dsp:txBody>
      <dsp:txXfrm>
        <a:off x="3001625" y="1460874"/>
        <a:ext cx="2500986" cy="1650250"/>
      </dsp:txXfrm>
    </dsp:sp>
    <dsp:sp modelId="{63F45A00-05B4-4AEA-AFDF-C5CCB424AFC1}">
      <dsp:nvSpPr>
        <dsp:cNvPr id="0" name=""/>
        <dsp:cNvSpPr/>
      </dsp:nvSpPr>
      <dsp:spPr>
        <a:xfrm>
          <a:off x="5819027" y="1371599"/>
          <a:ext cx="2679536" cy="182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SOLUTION</a:t>
          </a:r>
          <a:endParaRPr lang="en-US" sz="3400" kern="1200" dirty="0"/>
        </a:p>
      </dsp:txBody>
      <dsp:txXfrm>
        <a:off x="5908302" y="1460874"/>
        <a:ext cx="2500986" cy="165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36A44-3E33-427C-8C3E-0A91AB26CC42}">
      <dsp:nvSpPr>
        <dsp:cNvPr id="0" name=""/>
        <dsp:cNvSpPr/>
      </dsp:nvSpPr>
      <dsp:spPr>
        <a:xfrm>
          <a:off x="637817" y="0"/>
          <a:ext cx="7228602" cy="4572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8E41A-0AD1-4A2D-847B-F3FB84FB45F3}">
      <dsp:nvSpPr>
        <dsp:cNvPr id="0" name=""/>
        <dsp:cNvSpPr/>
      </dsp:nvSpPr>
      <dsp:spPr>
        <a:xfrm>
          <a:off x="1800" y="1371599"/>
          <a:ext cx="2724889" cy="182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PROBLEM</a:t>
          </a:r>
          <a:endParaRPr lang="en-US" sz="3600" kern="1200" dirty="0"/>
        </a:p>
      </dsp:txBody>
      <dsp:txXfrm>
        <a:off x="91075" y="1460874"/>
        <a:ext cx="2546339" cy="1650250"/>
      </dsp:txXfrm>
    </dsp:sp>
    <dsp:sp modelId="{A9EC1752-B87B-46C3-8BA9-524789307DFF}">
      <dsp:nvSpPr>
        <dsp:cNvPr id="0" name=""/>
        <dsp:cNvSpPr/>
      </dsp:nvSpPr>
      <dsp:spPr>
        <a:xfrm>
          <a:off x="2889674" y="1371599"/>
          <a:ext cx="2724889" cy="182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Economic Impact</a:t>
          </a:r>
          <a:endParaRPr lang="en-US" sz="3600" kern="1200" dirty="0"/>
        </a:p>
      </dsp:txBody>
      <dsp:txXfrm>
        <a:off x="2978949" y="1460874"/>
        <a:ext cx="2546339" cy="1650250"/>
      </dsp:txXfrm>
    </dsp:sp>
    <dsp:sp modelId="{63F45A00-05B4-4AEA-AFDF-C5CCB424AFC1}">
      <dsp:nvSpPr>
        <dsp:cNvPr id="0" name=""/>
        <dsp:cNvSpPr/>
      </dsp:nvSpPr>
      <dsp:spPr>
        <a:xfrm>
          <a:off x="5777547" y="1371599"/>
          <a:ext cx="2724889" cy="182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Policy Change</a:t>
          </a:r>
          <a:endParaRPr lang="en-US" sz="3600" kern="1200" dirty="0"/>
        </a:p>
      </dsp:txBody>
      <dsp:txXfrm>
        <a:off x="5866822" y="1460874"/>
        <a:ext cx="2546339" cy="165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39EF-3822-40C3-BC2D-4A1EC012A92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60CDE-8F34-4CC4-96DA-57625BAC1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9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B4751-366A-454F-B81D-FBB56EB96F14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74D8A-74D7-4F88-914D-B4428287B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F9E5F94-8A5B-48DA-95A8-A53531E7F1CC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https://www.cia.gov/library/publications/the-world-factbook/geos/eg.html. Accessed Sept. 15,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7F244CB-AFCE-453E-9432-C16BDDB7D63A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Population through 2030 from Egypt SNC. Population through 2050 from UN. 2060 is Stratus’ extrapolation. Optimistic GNP is from IPCC SRES A1 scenario for Africa; Pessimistic is from IPCC SRES A2 scenario for Africa.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47E21E8-3A09-4731-A1FF-63E88AD6242A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Population through 2030 from Egypt SNC. Population through 2050 from UN. 2060 is Stratus’ extrapolation. Optimistic GNP is from IPCC SRES A1 scenario for Africa; Pessimistic is from IPCC SRES A2 scenario for Africa.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0EDDD60-B626-4319-AE0F-7A980464A04D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google.com/imgres?q=high+aswan+dam&amp;hl=en&amp;gbv=2&amp;tbm=isch&amp;tbnid=SHXFYKVDr3aGIM:&amp;imgrefurl=http://pt.wikipedia.org/wiki/Ficheiro:Aswan_High_Dam.jpg&amp;docid=zlq9C-V5HpKJuM&amp;w=2048&amp;h=1536&amp;ei=mlVyTotyhPDSAf6D-IgG&amp;zoom=1&amp;iact=hc&amp;vpx=540&amp;vpy=376&amp;dur=3734&amp;hovh=194&amp;hovw=259&amp;tx=130&amp;ty=220&amp;page=2&amp;tbnh=138&amp;tbnw=188&amp;start=12&amp;ndsp=12&amp;ved=1t:429,r:6,s:12&amp;biw=1024&amp;bih=674. Accessed Sept. 15,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75AB4E3-5406-4A79-BBE1-5C16335B0014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google.com/imgres?q=Air+pollution+Cairo&amp;hl=en&amp;gbv=2&amp;tbm=isch&amp;tbnid=cYl7zldxPKpgnM:&amp;imgrefurl=http://www.nowpublic.com/health/nile-river-cairo-air-pollution-smog-and-haze&amp;docid=O1gjNbPz2Hhy5M&amp;w=635&amp;h=423&amp;ei=el1yTpaeOYbn0QGOpeiGCg&amp;zoom=1&amp;biw=1024&amp;bih=674&amp;iact=rc&amp;dur=94&amp;page=1&amp;tbnh=146&amp;tbnw=187&amp;start=0&amp;ndsp=12&amp;ved=1t:429,r:1,s:0&amp;tx=85&amp;ty=114. Accessed Sept. 15. 201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0659C93-E6D0-4BB3-9AE0-8DB149793300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google.com/imgres?q=Red+Sea+resorts&amp;hl=en&amp;gbv=2&amp;tbm=isch&amp;tbnid=_aw6hXVVxJt35M:&amp;imgrefurl=http://www.telegraph.co.uk/travel/sunandsea/4538614/The-best-of-the-Red-Sea-Riviera.html%3Fimage%3D1&amp;docid=kWnzqXAupze02M&amp;w=620&amp;h=400&amp;ei=yF5yTqP0PIfH0AH1rKWiCg&amp;zoom=1&amp;biw=1024&amp;bih=674&amp;iact=rc&amp;dur=156&amp;page=1&amp;tbnh=152&amp;tbnw=203&amp;start=0&amp;ndsp=12&amp;ved=1t:429,r:1,s:0&amp;tx=83&amp;ty=88. Accessed Sept 15. 2011.</a:t>
            </a:r>
          </a:p>
          <a:p>
            <a:pPr eaLnBrk="1" hangingPunct="1"/>
            <a:r>
              <a:rPr lang="en-US" smtClean="0"/>
              <a:t>http://www.google.com/imgres?q=Red+Sea+resorts&amp;hl=en&amp;gbv=2&amp;tbm=isch&amp;tbnid=kNXAzd0fp4orjM:&amp;imgrefurl=http://www.telegraph.co.uk/travel/sunandsea/4538614/The-best-of-the-Red-Sea-Riviera.html&amp;docid=wwP8L9dYcZiY7M&amp;w=620&amp;h=400&amp;ei=yF5yTqP0PIfH0AH1rKWiCg&amp;zoom=1&amp;iact=hc&amp;vpx=702&amp;vpy=163&amp;dur=250&amp;hovh=180&amp;hovw=280&amp;tx=167&amp;ty=122&amp;page=1&amp;tbnh=152&amp;tbnw=203&amp;start=0&amp;ndsp=12&amp;ved=1t:429,r:3,s:0&amp;biw=1024&amp;bih=674. Accessed Sept 15.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648200" cy="2133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Climate Change Risk Management Programme in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382F2FFD-2A2F-4937-BFED-0AE318332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26D-AE82-4644-9142-D5F49E6FAA95}" type="datetime1">
              <a:rPr lang="en-US" smtClean="0"/>
              <a:t>1/6/2014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477569"/>
            <a:ext cx="5638800" cy="21222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Climate Change Risk Management Programme in Egypt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382F2FFD-2A2F-4937-BFED-0AE318332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29ABE95A-4813-4333-A562-86D52179EA56}" type="datetime1">
              <a:rPr lang="en-US" smtClean="0"/>
              <a:t>1/6/2014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24A1E-AA58-4B00-8F20-79297C973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0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477569"/>
            <a:ext cx="5638800" cy="21222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4518-1CB9-4D89-AF25-70B004E16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477569"/>
            <a:ext cx="5638800" cy="21222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477569"/>
            <a:ext cx="5638800" cy="21222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1FC1-5EB1-43F2-BD71-A95648301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457AB"/>
              </a:gs>
              <a:gs pos="100000">
                <a:srgbClr val="2457AB">
                  <a:lumMod val="70000"/>
                  <a:lumOff val="3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0800"/>
            <a:ext cx="9144000" cy="365760"/>
          </a:xfrm>
          <a:prstGeom prst="rect">
            <a:avLst/>
          </a:prstGeom>
          <a:solidFill>
            <a:srgbClr val="2457A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143000"/>
            <a:ext cx="8833104" cy="0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 descr="mdgf logo (high resolution)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28600" y="6446520"/>
            <a:ext cx="801527" cy="274320"/>
          </a:xfrm>
          <a:prstGeom prst="rect">
            <a:avLst/>
          </a:prstGeom>
        </p:spPr>
      </p:pic>
      <p:pic>
        <p:nvPicPr>
          <p:cNvPr id="21" name="Picture 20" descr="egypt-flag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3000" y="6444530"/>
            <a:ext cx="409574" cy="278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541922"/>
            <a:ext cx="1371600" cy="8351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600200" y="6429792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Climate Change Risk Management </a:t>
            </a:r>
            <a:r>
              <a:rPr lang="en-US" sz="1400" dirty="0" err="1" smtClean="0">
                <a:solidFill>
                  <a:schemeClr val="bg1"/>
                </a:solidFill>
              </a:rPr>
              <a:t>Programme</a:t>
            </a:r>
            <a:r>
              <a:rPr lang="en-US" sz="1400" dirty="0" smtClean="0">
                <a:solidFill>
                  <a:schemeClr val="bg1"/>
                </a:solidFill>
              </a:rPr>
              <a:t> in Egypt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.eg/url?sa=i&amp;rct=j&amp;q=&amp;esrc=s&amp;frm=1&amp;source=images&amp;cd=&amp;cad=rja&amp;docid=i8b7CstTlPouZM&amp;tbnid=Oi0dU87Q224zwM:&amp;ved=0CAUQjRw&amp;url=http://slant.investorplace.com/2013/10/fb-facebook-stock-video-advertising-goog/&amp;ei=CUrKUv_sHOOn0QWK2oGIDw&amp;bvm=bv.58187178,d.d2k&amp;psig=AFQjCNGO2Le5ITCK7o3WL8Nj5GZMvl8sNA&amp;ust=138907533109505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3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700" dirty="0" smtClean="0"/>
              <a:t>Potential Impacts of Climate Change on the Egyptian Economy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606256"/>
            <a:ext cx="6400800" cy="5659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400" dirty="0" smtClean="0"/>
              <a:t>Presented by Mona El Agizy</a:t>
            </a:r>
          </a:p>
          <a:p>
            <a:pPr eaLnBrk="1" hangingPunct="1">
              <a:lnSpc>
                <a:spcPct val="85000"/>
              </a:lnSpc>
            </a:pPr>
            <a:endParaRPr lang="en-US" sz="2400" dirty="0" smtClean="0"/>
          </a:p>
        </p:txBody>
      </p:sp>
      <p:pic>
        <p:nvPicPr>
          <p:cNvPr id="2052" name="Picture 4" descr="http://www.rr-middleeast.oie.int/images/EgyptianAgri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1676400"/>
            <a:ext cx="27876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touregypt.net/images/touregypt/cair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91" y="1611313"/>
            <a:ext cx="25320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http://i.telegraph.co.uk/multimedia/archive/01291/red-ras_1291192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810000"/>
            <a:ext cx="2697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http://upload.wikimedia.org/wikipedia/commons/e/e0/Aswan_High_D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18" y="3753644"/>
            <a:ext cx="24685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Change in Flows into High Aswan Dam</a:t>
            </a:r>
          </a:p>
        </p:txBody>
      </p:sp>
      <p:pic>
        <p:nvPicPr>
          <p:cNvPr id="15363" name="Picture 6" descr="http://upload.wikimedia.org/wikipedia/commons/e/e0/Aswan_High_Dam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038600"/>
            <a:ext cx="2714625" cy="203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2296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09600" y="3348623"/>
            <a:ext cx="8229600" cy="597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344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Impacts of High Sea Level Rise on Nile Delta</a:t>
            </a:r>
            <a:br>
              <a:rPr lang="en-US" sz="3200" dirty="0" smtClean="0"/>
            </a:br>
            <a:r>
              <a:rPr lang="en-US" sz="3200" dirty="0" smtClean="0"/>
              <a:t>Inundation of Agriculture Lands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219200" y="653732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cs typeface="Times New Roman" charset="0"/>
              </a:rPr>
              <a:t>Inundation data supplied by CoRI</a:t>
            </a:r>
          </a:p>
          <a:p>
            <a:pPr eaLnBrk="0" hangingPunct="0"/>
            <a:endParaRPr lang="en-US"/>
          </a:p>
        </p:txBody>
      </p:sp>
      <p:pic>
        <p:nvPicPr>
          <p:cNvPr id="16388" name="Picture 5" descr="A1FI_inun_unpro_2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1663" r="1605" b="1247"/>
          <a:stretch>
            <a:fillRect/>
          </a:stretch>
        </p:blipFill>
        <p:spPr bwMode="auto">
          <a:xfrm>
            <a:off x="1066800" y="1143000"/>
            <a:ext cx="6773863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Impacts of Sea Level Rise on Nile Delta</a:t>
            </a:r>
            <a:br>
              <a:rPr lang="en-US" sz="3200" dirty="0" smtClean="0"/>
            </a:br>
            <a:r>
              <a:rPr lang="en-US" sz="3200" dirty="0" smtClean="0"/>
              <a:t>Risks to Homes and Roads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219200" y="653732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200">
              <a:cs typeface="Times New Roman" charset="0"/>
            </a:endParaRPr>
          </a:p>
          <a:p>
            <a:pPr eaLnBrk="0" hangingPunct="0"/>
            <a:endParaRPr lang="en-US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1300"/>
            <a:ext cx="82296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04800" y="3276600"/>
            <a:ext cx="6324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5638800"/>
            <a:ext cx="853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Change in Crop Yields</a:t>
            </a:r>
            <a:br>
              <a:rPr lang="en-US" smtClean="0"/>
            </a:br>
            <a:r>
              <a:rPr lang="en-US" sz="2000" smtClean="0"/>
              <a:t>Based on Results Reported in Egyptian SNC</a:t>
            </a:r>
            <a:endParaRPr lang="en-U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10063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http://www.rr-middleeast.oie.int/images/EgyptianAgri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2178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2743200"/>
            <a:ext cx="480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Effects on Agriculture Production: 2030</a:t>
            </a:r>
            <a:br>
              <a:rPr lang="en-US" sz="3200" dirty="0" smtClean="0"/>
            </a:br>
            <a:r>
              <a:rPr lang="en-US" sz="2400" dirty="0" smtClean="0"/>
              <a:t>% Change</a:t>
            </a: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2562"/>
            <a:ext cx="813044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Effects on Agriculture Production: 2060</a:t>
            </a:r>
            <a:br>
              <a:rPr lang="en-US" sz="3200" dirty="0" smtClean="0"/>
            </a:br>
            <a:r>
              <a:rPr lang="en-US" sz="2400" dirty="0" smtClean="0"/>
              <a:t>% Change</a:t>
            </a:r>
            <a:endParaRPr lang="en-US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25953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5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Agriculture Annual Welfare 2030</a:t>
            </a:r>
            <a:br>
              <a:rPr lang="en-US" dirty="0" smtClean="0"/>
            </a:br>
            <a:r>
              <a:rPr lang="en-US" sz="2400" dirty="0" smtClean="0"/>
              <a:t>(billions EGP)</a:t>
            </a:r>
            <a:endParaRPr lang="en-US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229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6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Agriculture Annual Welfare 2060</a:t>
            </a:r>
            <a:br>
              <a:rPr lang="en-US" dirty="0" smtClean="0"/>
            </a:br>
            <a:r>
              <a:rPr lang="en-US" sz="2400" dirty="0" smtClean="0"/>
              <a:t>(billions EGP)</a:t>
            </a:r>
            <a:endParaRPr lang="en-US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229600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9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Increased Heat Stress in Cairo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3275"/>
            <a:ext cx="82296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We Examined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Water supplies</a:t>
            </a:r>
          </a:p>
          <a:p>
            <a:pPr eaLnBrk="1" hangingPunct="1"/>
            <a:r>
              <a:rPr lang="en-US" sz="2800" smtClean="0"/>
              <a:t>Agriculture</a:t>
            </a:r>
          </a:p>
          <a:p>
            <a:pPr eaLnBrk="1" hangingPunct="1"/>
            <a:r>
              <a:rPr lang="en-US" sz="2800" smtClean="0"/>
              <a:t>Coastal Resources</a:t>
            </a:r>
          </a:p>
          <a:p>
            <a:pPr eaLnBrk="1" hangingPunct="1"/>
            <a:r>
              <a:rPr lang="en-US" sz="2800" smtClean="0"/>
              <a:t>Tourism</a:t>
            </a:r>
          </a:p>
          <a:p>
            <a:pPr eaLnBrk="1" hangingPunct="1"/>
            <a:r>
              <a:rPr lang="en-US" sz="2800" smtClean="0"/>
              <a:t>Air Quality</a:t>
            </a:r>
          </a:p>
          <a:p>
            <a:pPr eaLnBrk="1" hangingPunct="1"/>
            <a:r>
              <a:rPr lang="en-US" sz="2800" smtClean="0"/>
              <a:t>Biodiversity: Coral Reefs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5" name="Picture 5" descr="C:\Users\Dr. Mahmoud\Desktop\egypt-interactive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2680"/>
            <a:ext cx="4114800" cy="38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Change and Value of Additional Air Pollution in Cairo: Particulate Matter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3556" name="Picture 6" descr="http://media.nowpublic.net/images//5a/c/5ace9cb9b84fe989dea8a1cb2bdc6bc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" y="4191000"/>
            <a:ext cx="2714625" cy="180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6218238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Estimated Impacts on Tourism</a:t>
            </a:r>
          </a:p>
        </p:txBody>
      </p:sp>
      <p:pic>
        <p:nvPicPr>
          <p:cNvPr id="25603" name="Picture 6" descr="http://i.telegraph.co.uk/multimedia/archive/01291/red-ras_1291192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697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http://i.telegraph.co.uk/multimedia/archive/01291/red-sergeant_1291189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697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6779"/>
            <a:ext cx="6485828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Economic Impacts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16913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Economic Impact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2310515"/>
              </p:ext>
            </p:extLst>
          </p:nvPr>
        </p:nvGraphicFramePr>
        <p:xfrm>
          <a:off x="301625" y="1981200"/>
          <a:ext cx="8504238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746"/>
                <a:gridCol w="2834746"/>
                <a:gridCol w="2834746"/>
              </a:tblGrid>
              <a:tr h="564735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2060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354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GDP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1.6 – 2.4 % GDP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2.1 – 6.0 % GDP</a:t>
                      </a:r>
                    </a:p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15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Not Accounted For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Natural Resource Impacts (outside of corals and tourism)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Biodiversity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Other human health effects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Water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Disease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Total costs of sea level 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Defense costs or all lost property</a:t>
            </a:r>
          </a:p>
        </p:txBody>
      </p:sp>
    </p:spTree>
    <p:extLst>
      <p:ext uri="{BB962C8B-B14F-4D97-AF65-F5344CB8AC3E}">
        <p14:creationId xmlns:p14="http://schemas.microsoft.com/office/powerpoint/2010/main" val="3541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Concluding Thoughts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Egypt appears to be facing potentially serious economic and social risks from climate change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Reduction in GHGs will reduce risks to some extent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Particularly of extreme climate change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Adaptation can ameliorate some of these risks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Adaptation will be critical</a:t>
            </a:r>
          </a:p>
        </p:txBody>
      </p:sp>
    </p:spTree>
    <p:extLst>
      <p:ext uri="{BB962C8B-B14F-4D97-AF65-F5344CB8AC3E}">
        <p14:creationId xmlns:p14="http://schemas.microsoft.com/office/powerpoint/2010/main" val="13958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FFD-2A2F-4937-BFED-0AE318332966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413311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938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Government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FFD-2A2F-4937-BFED-0AE318332966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304457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89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Main Key Adaptations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the Water Sector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Water Management</a:t>
            </a:r>
          </a:p>
          <a:p>
            <a:r>
              <a:rPr lang="en-US" dirty="0" smtClean="0"/>
              <a:t>Enhancement of Supplies</a:t>
            </a:r>
          </a:p>
          <a:p>
            <a:r>
              <a:rPr lang="en-US" dirty="0" smtClean="0"/>
              <a:t>Demand Reduction</a:t>
            </a:r>
          </a:p>
          <a:p>
            <a:r>
              <a:rPr lang="en-US" dirty="0" smtClean="0"/>
              <a:t>Coastal Resource Protection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77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Main Key Adaptations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the Agriculture Sector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Optimal Use of on-farm water resources</a:t>
            </a:r>
          </a:p>
          <a:p>
            <a:r>
              <a:rPr lang="en-US" dirty="0" smtClean="0"/>
              <a:t>Cropping Pattern for Water Management</a:t>
            </a:r>
          </a:p>
          <a:p>
            <a:r>
              <a:rPr lang="en-US" dirty="0" smtClean="0"/>
              <a:t>Certified Seeds</a:t>
            </a:r>
          </a:p>
          <a:p>
            <a:r>
              <a:rPr lang="en-US" dirty="0" smtClean="0"/>
              <a:t>Stress tolerant Crop Selection for Climate Conditions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Aspects of This Study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7175"/>
            <a:ext cx="80470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It is a collaboration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used estimates of change in: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Water supply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Crop Yields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Inundation of Nile Delta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From Egyptian Government and Egyptian Researchers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developed estimates of economic impacts</a:t>
            </a:r>
          </a:p>
        </p:txBody>
      </p:sp>
    </p:spTree>
    <p:extLst>
      <p:ext uri="{BB962C8B-B14F-4D97-AF65-F5344CB8AC3E}">
        <p14:creationId xmlns:p14="http://schemas.microsoft.com/office/powerpoint/2010/main" val="19288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your attention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2" name="AutoShape 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lant.investorplace.com/files/2013/09/Facebook-logo-1817834_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4" y="3810000"/>
            <a:ext cx="1006516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3960296"/>
            <a:ext cx="4684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Group: Climate Change Leadership in Egypt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985266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www.eeaa.gov.eg/ccrmp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encrypted-tbn3.gstatic.com/images?q=tbn:ANd9GcTioVSmzs2mwdLSh4Yatx0qNqrybaPgprZjDSGKHj3FxGEaVNhS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2" y="4781609"/>
            <a:ext cx="838200" cy="11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15894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Socioeconomic Scenarios: Population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4" y="1508751"/>
            <a:ext cx="7534671" cy="45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Socioeconomic Scenarios: Income</a:t>
            </a:r>
          </a:p>
        </p:txBody>
      </p:sp>
      <p:pic>
        <p:nvPicPr>
          <p:cNvPr id="8195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133600"/>
            <a:ext cx="7267575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8" y="1295400"/>
            <a:ext cx="8189962" cy="4559493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Tourism Projections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219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Recorded and estimated tourism revenues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(Expenditures – millions EGP)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791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Extrapolations (pessimistic/optimistic)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Climate Change Scenarios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1524000" y="63246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cs typeface="Times New Roman" charset="0"/>
              </a:rPr>
              <a:t>Sources: Elshamy Personal Communication. 2011 on Blue Nile</a:t>
            </a:r>
          </a:p>
          <a:p>
            <a:pPr eaLnBrk="0" hangingPunct="0"/>
            <a:endParaRPr lang="en-US"/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2775"/>
            <a:ext cx="822960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 Level Rise Scenarios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574357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181600" y="4237973"/>
            <a:ext cx="3352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http://upload.wikimedia.org/wikipedia/commons/a/a9/Alexandria_egy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128" y="2072322"/>
            <a:ext cx="267060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144022" y="4999973"/>
            <a:ext cx="3352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5715000"/>
            <a:ext cx="3352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319</TotalTime>
  <Words>489</Words>
  <Application>Microsoft Office PowerPoint</Application>
  <PresentationFormat>On-screen Show (4:3)</PresentationFormat>
  <Paragraphs>105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Potential Impacts of Climate Change on the Egyptian Economy</vt:lpstr>
      <vt:lpstr>We Examined</vt:lpstr>
      <vt:lpstr>Key Aspects of This Study</vt:lpstr>
      <vt:lpstr>Scenarios</vt:lpstr>
      <vt:lpstr>Socioeconomic Scenarios: Population</vt:lpstr>
      <vt:lpstr>Socioeconomic Scenarios: Income</vt:lpstr>
      <vt:lpstr>Tourism Projections</vt:lpstr>
      <vt:lpstr>Climate Change Scenarios</vt:lpstr>
      <vt:lpstr>Sea Level Rise Scenarios</vt:lpstr>
      <vt:lpstr>Change in Flows into High Aswan Dam</vt:lpstr>
      <vt:lpstr>Results</vt:lpstr>
      <vt:lpstr>Impacts of High Sea Level Rise on Nile Delta Inundation of Agriculture Lands</vt:lpstr>
      <vt:lpstr>Impacts of Sea Level Rise on Nile Delta Risks to Homes and Roads</vt:lpstr>
      <vt:lpstr>Change in Crop Yields Based on Results Reported in Egyptian SNC</vt:lpstr>
      <vt:lpstr>Effects on Agriculture Production: 2030 % Change</vt:lpstr>
      <vt:lpstr>Effects on Agriculture Production: 2060 % Change</vt:lpstr>
      <vt:lpstr>Change in Agriculture Annual Welfare 2030 (billions EGP)</vt:lpstr>
      <vt:lpstr>Change in Agriculture Annual Welfare 2060 (billions EGP)</vt:lpstr>
      <vt:lpstr>Effect of Increased Heat Stress in Cairo</vt:lpstr>
      <vt:lpstr>Change and Value of Additional Air Pollution in Cairo: Particulate Matter</vt:lpstr>
      <vt:lpstr>Estimated Impacts on Tourism</vt:lpstr>
      <vt:lpstr>Summary of Economic Impacts</vt:lpstr>
      <vt:lpstr>Key Economic Impact</vt:lpstr>
      <vt:lpstr>What is Not Accounted For</vt:lpstr>
      <vt:lpstr>Concluding Thoughts</vt:lpstr>
      <vt:lpstr>PowerPoint Presentation</vt:lpstr>
      <vt:lpstr>Government</vt:lpstr>
      <vt:lpstr>Main Key Adaptations in the Water Sector</vt:lpstr>
      <vt:lpstr>Main Key Adaptations in the Agriculture Sector</vt:lpstr>
      <vt:lpstr>Thank you! 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</dc:creator>
  <cp:lastModifiedBy>Khaled</cp:lastModifiedBy>
  <cp:revision>42</cp:revision>
  <dcterms:created xsi:type="dcterms:W3CDTF">2013-03-13T13:52:18Z</dcterms:created>
  <dcterms:modified xsi:type="dcterms:W3CDTF">2014-01-06T08:56:24Z</dcterms:modified>
</cp:coreProperties>
</file>